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74" r:id="rId5"/>
    <p:sldId id="606" r:id="rId6"/>
    <p:sldId id="683" r:id="rId7"/>
    <p:sldId id="684" r:id="rId8"/>
    <p:sldId id="682" r:id="rId9"/>
    <p:sldId id="680" r:id="rId10"/>
    <p:sldId id="685" r:id="rId11"/>
    <p:sldId id="679" r:id="rId12"/>
    <p:sldId id="689" r:id="rId13"/>
    <p:sldId id="690" r:id="rId14"/>
    <p:sldId id="691" r:id="rId15"/>
    <p:sldId id="678" r:id="rId16"/>
    <p:sldId id="688" r:id="rId17"/>
    <p:sldId id="677" r:id="rId18"/>
    <p:sldId id="687" r:id="rId19"/>
    <p:sldId id="686" r:id="rId20"/>
    <p:sldId id="69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modify main program</a:t>
            </a:r>
          </a:p>
          <a:p>
            <a:endParaRPr lang="en-US" dirty="0"/>
          </a:p>
          <a:p>
            <a:r>
              <a:rPr lang="fi-FI" sz="4000" dirty="0">
                <a:solidFill>
                  <a:srgbClr val="FF0000"/>
                </a:solidFill>
              </a:rPr>
              <a:t>a = mymodule.person1["</a:t>
            </a:r>
            <a:r>
              <a:rPr lang="fi-FI" sz="4000" dirty="0" err="1">
                <a:solidFill>
                  <a:srgbClr val="FF0000"/>
                </a:solidFill>
              </a:rPr>
              <a:t>age</a:t>
            </a:r>
            <a:r>
              <a:rPr lang="fi-FI" sz="4000" dirty="0">
                <a:solidFill>
                  <a:srgbClr val="FF0000"/>
                </a:solidFill>
              </a:rPr>
              <a:t>"]</a:t>
            </a:r>
            <a:br>
              <a:rPr lang="fi-FI" sz="4000" dirty="0">
                <a:solidFill>
                  <a:srgbClr val="FF0000"/>
                </a:solidFill>
              </a:rPr>
            </a:br>
            <a:r>
              <a:rPr lang="fi-FI" sz="4000" dirty="0" err="1">
                <a:solidFill>
                  <a:srgbClr val="FF0000"/>
                </a:solidFill>
              </a:rPr>
              <a:t>print</a:t>
            </a:r>
            <a:r>
              <a:rPr lang="fi-FI" sz="4000" dirty="0">
                <a:solidFill>
                  <a:srgbClr val="FF0000"/>
                </a:solidFill>
              </a:rPr>
              <a:t>(a)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47092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use alias to name module in your code</a:t>
            </a:r>
          </a:p>
          <a:p>
            <a:endParaRPr lang="en-US" dirty="0"/>
          </a:p>
          <a:p>
            <a:r>
              <a:rPr lang="fi-FI" sz="4000" dirty="0">
                <a:solidFill>
                  <a:srgbClr val="FF0000"/>
                </a:solidFill>
              </a:rPr>
              <a:t>a = mymodule.person1["</a:t>
            </a:r>
            <a:r>
              <a:rPr lang="fi-FI" sz="4000" dirty="0" err="1">
                <a:solidFill>
                  <a:srgbClr val="FF0000"/>
                </a:solidFill>
              </a:rPr>
              <a:t>age</a:t>
            </a:r>
            <a:r>
              <a:rPr lang="fi-FI" sz="4000" dirty="0">
                <a:solidFill>
                  <a:srgbClr val="FF0000"/>
                </a:solidFill>
              </a:rPr>
              <a:t>"]</a:t>
            </a:r>
            <a:br>
              <a:rPr lang="fi-FI" sz="4000" dirty="0">
                <a:solidFill>
                  <a:srgbClr val="FF0000"/>
                </a:solidFill>
              </a:rPr>
            </a:br>
            <a:r>
              <a:rPr lang="fi-FI" sz="4000" dirty="0" err="1">
                <a:solidFill>
                  <a:srgbClr val="FF0000"/>
                </a:solidFill>
              </a:rPr>
              <a:t>print</a:t>
            </a:r>
            <a:r>
              <a:rPr lang="fi-FI" sz="4000" dirty="0">
                <a:solidFill>
                  <a:srgbClr val="FF0000"/>
                </a:solidFill>
              </a:rPr>
              <a:t>(a)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3" y="2220685"/>
            <a:ext cx="6330043" cy="30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4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5303210" cy="51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4767969" cy="53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Python’s </a:t>
            </a:r>
            <a:r>
              <a:rPr lang="en-US" i="1" dirty="0"/>
              <a:t>from </a:t>
            </a:r>
            <a:r>
              <a:rPr lang="en-US" dirty="0"/>
              <a:t>statement lets you import specific attributes from a module. The </a:t>
            </a:r>
            <a:r>
              <a:rPr lang="en-US" i="1" dirty="0"/>
              <a:t>from .. import .. </a:t>
            </a:r>
            <a:r>
              <a:rPr lang="en-US" dirty="0"/>
              <a:t>has the following syntax :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5" y="2821577"/>
            <a:ext cx="8160379" cy="28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You can use built-in </a:t>
            </a:r>
            <a:r>
              <a:rPr lang="en-US" dirty="0" err="1"/>
              <a:t>dir</a:t>
            </a:r>
            <a:r>
              <a:rPr lang="en-US" dirty="0"/>
              <a:t>-function to list all the modules, variables and functions that are defined in a module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1461"/>
          <a:stretch/>
        </p:blipFill>
        <p:spPr>
          <a:xfrm>
            <a:off x="468358" y="2289311"/>
            <a:ext cx="8349419" cy="27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6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dirty="0"/>
              <a:t>Exercise create a simple module called calculator and use it in main program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2590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Create module that represents a real-life object Car</a:t>
            </a:r>
          </a:p>
          <a:p>
            <a:pPr marL="457200" indent="-457200">
              <a:buFontTx/>
              <a:buChar char="-"/>
            </a:pPr>
            <a:r>
              <a:rPr lang="en-US" dirty="0"/>
              <a:t>It has following functions: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SetSpeed</a:t>
            </a:r>
            <a:r>
              <a:rPr lang="en-US" dirty="0"/>
              <a:t>, set current speed of car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GetSpeed</a:t>
            </a:r>
            <a:r>
              <a:rPr lang="en-US" dirty="0"/>
              <a:t>, gets current speed of car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SetDirection</a:t>
            </a:r>
            <a:r>
              <a:rPr lang="en-US" dirty="0"/>
              <a:t>, sets direction of car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GetDirection</a:t>
            </a:r>
            <a:r>
              <a:rPr lang="en-US" dirty="0"/>
              <a:t>, get direction of car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SetColor</a:t>
            </a:r>
            <a:r>
              <a:rPr lang="en-US" dirty="0"/>
              <a:t>, sets color of car</a:t>
            </a:r>
          </a:p>
          <a:p>
            <a:pPr marL="1143000" lvl="1" indent="-457200">
              <a:buFontTx/>
              <a:buChar char="-"/>
            </a:pPr>
            <a:r>
              <a:rPr lang="en-US" dirty="0" err="1"/>
              <a:t>GetColor</a:t>
            </a:r>
            <a:r>
              <a:rPr lang="en-US" dirty="0"/>
              <a:t>, gets color of car</a:t>
            </a:r>
          </a:p>
          <a:p>
            <a:pPr marL="1143000" lvl="1" indent="-457200">
              <a:buFontTx/>
              <a:buChar char="-"/>
            </a:pPr>
            <a:r>
              <a:rPr lang="en-US" dirty="0"/>
              <a:t>Print, prints all details of car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Exercies</a:t>
            </a:r>
            <a:r>
              <a:rPr lang="fi-FI" sz="2800" dirty="0"/>
              <a:t> 9.</a:t>
            </a:r>
          </a:p>
        </p:txBody>
      </p:sp>
    </p:spTree>
    <p:extLst>
      <p:ext uri="{BB962C8B-B14F-4D97-AF65-F5344CB8AC3E}">
        <p14:creationId xmlns:p14="http://schemas.microsoft.com/office/powerpoint/2010/main" val="24014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the dawn of computing, programmers thought about programming in terms of statements.</a:t>
            </a:r>
          </a:p>
          <a:p>
            <a:r>
              <a:rPr lang="en-US" dirty="0"/>
              <a:t> Throughout the 1970s and 1980s, programmers began thinking about programs in terms of routines. </a:t>
            </a:r>
          </a:p>
          <a:p>
            <a:endParaRPr lang="en-US" dirty="0"/>
          </a:p>
          <a:p>
            <a:r>
              <a:rPr lang="en-US" dirty="0"/>
              <a:t>In the twenty-first century, programmers think about  programming in terms of classes.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class is a collection of data and routines that share a cohesive, well-defined responsibility. </a:t>
            </a:r>
          </a:p>
          <a:p>
            <a:r>
              <a:rPr lang="en-US" dirty="0"/>
              <a:t>A class might also be a collection of routines that provides a cohesive set of services even if no common data is involved. </a:t>
            </a:r>
          </a:p>
          <a:p>
            <a:r>
              <a:rPr lang="en-US" dirty="0"/>
              <a:t>A key to being an effective programmer is maximizing the portion of a program that you can safely ignore while working on any one section of code. </a:t>
            </a:r>
          </a:p>
          <a:p>
            <a:r>
              <a:rPr lang="en-US" dirty="0"/>
              <a:t>Classes are the primary tool for accomplishing that objective.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94974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first and probably most important step in creating a high-quality class is creating  a good interface. </a:t>
            </a:r>
          </a:p>
          <a:p>
            <a:endParaRPr lang="en-US" dirty="0"/>
          </a:p>
          <a:p>
            <a:r>
              <a:rPr lang="en-US" dirty="0"/>
              <a:t>This consists of creating a good abstraction for the interface to represent and ensuring that the details remain hidden behind the abstraction.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38659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module allows you to logically organize your Python code.</a:t>
            </a:r>
          </a:p>
          <a:p>
            <a:endParaRPr lang="en-US" dirty="0"/>
          </a:p>
          <a:p>
            <a:r>
              <a:rPr lang="en-US" dirty="0"/>
              <a:t> Grouping related code into a module makes the code easier to understand and use. </a:t>
            </a:r>
          </a:p>
          <a:p>
            <a:endParaRPr lang="en-US" dirty="0"/>
          </a:p>
          <a:p>
            <a:r>
              <a:rPr lang="en-US" dirty="0"/>
              <a:t>Simply, a module is a file consisting of Python code. A module can define functions, classes and variables. A module can also include runnable code.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6934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8" y="1348671"/>
            <a:ext cx="8150913" cy="3934924"/>
          </a:xfrm>
        </p:spPr>
      </p:pic>
    </p:spTree>
    <p:extLst>
      <p:ext uri="{BB962C8B-B14F-4D97-AF65-F5344CB8AC3E}">
        <p14:creationId xmlns:p14="http://schemas.microsoft.com/office/powerpoint/2010/main" val="149335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define module greet, write this code into greet.py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" y="1954801"/>
            <a:ext cx="7376247" cy="13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5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use any Python source file as a module by executing an import statement in some other Python source file. The </a:t>
            </a:r>
            <a:r>
              <a:rPr lang="en-US" i="1" dirty="0"/>
              <a:t>import</a:t>
            </a:r>
            <a:r>
              <a:rPr lang="en-US" dirty="0"/>
              <a:t> has the following syntax .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Rectangle 1"/>
          <p:cNvSpPr/>
          <p:nvPr/>
        </p:nvSpPr>
        <p:spPr>
          <a:xfrm>
            <a:off x="439783" y="289766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3200" dirty="0">
                <a:solidFill>
                  <a:srgbClr val="0000CD"/>
                </a:solidFill>
              </a:rPr>
              <a:t>import</a:t>
            </a:r>
            <a:r>
              <a:rPr lang="fi-FI" sz="3200" dirty="0">
                <a:solidFill>
                  <a:srgbClr val="FF0000"/>
                </a:solidFill>
              </a:rPr>
              <a:t> </a:t>
            </a:r>
            <a:r>
              <a:rPr lang="fi-FI" sz="3200" dirty="0" err="1">
                <a:solidFill>
                  <a:srgbClr val="FF0000"/>
                </a:solidFill>
              </a:rPr>
              <a:t>greet</a:t>
            </a:r>
            <a:br>
              <a:rPr lang="fi-FI" sz="3200" dirty="0">
                <a:solidFill>
                  <a:srgbClr val="FF0000"/>
                </a:solidFill>
              </a:rPr>
            </a:br>
            <a:br>
              <a:rPr lang="fi-FI" sz="3200" dirty="0">
                <a:solidFill>
                  <a:srgbClr val="FF0000"/>
                </a:solidFill>
              </a:rPr>
            </a:br>
            <a:r>
              <a:rPr lang="fi-FI" sz="3200" dirty="0" err="1">
                <a:solidFill>
                  <a:srgbClr val="FF0000"/>
                </a:solidFill>
              </a:rPr>
              <a:t>greet.greeting</a:t>
            </a:r>
            <a:r>
              <a:rPr lang="fi-FI" sz="3200" dirty="0">
                <a:solidFill>
                  <a:srgbClr val="FF0000"/>
                </a:solidFill>
              </a:rPr>
              <a:t>(</a:t>
            </a:r>
            <a:r>
              <a:rPr lang="fi-FI" sz="3200" dirty="0">
                <a:solidFill>
                  <a:srgbClr val="A52A2A"/>
                </a:solidFill>
              </a:rPr>
              <a:t>”Jari"</a:t>
            </a:r>
            <a:r>
              <a:rPr lang="fi-FI" sz="3200" dirty="0">
                <a:solidFill>
                  <a:srgbClr val="FF0000"/>
                </a:solidFill>
              </a:rPr>
              <a:t>) </a:t>
            </a:r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249296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this to greet.py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266405"/>
            <a:ext cx="4502021" cy="27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6905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14796</TotalTime>
  <Words>451</Words>
  <Application>Microsoft Macintosh PowerPoint</Application>
  <PresentationFormat>On-screen Show (4:3)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Corbel</vt:lpstr>
      <vt:lpstr>CENTRIA 2017</vt:lpstr>
      <vt:lpstr>Basics in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188</cp:revision>
  <dcterms:created xsi:type="dcterms:W3CDTF">2017-05-08T07:46:11Z</dcterms:created>
  <dcterms:modified xsi:type="dcterms:W3CDTF">2019-10-23T19:54:21Z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